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98" r:id="rId5"/>
    <p:sldId id="302" r:id="rId6"/>
    <p:sldId id="315" r:id="rId7"/>
    <p:sldId id="303" r:id="rId8"/>
    <p:sldId id="304" r:id="rId9"/>
    <p:sldId id="305" r:id="rId10"/>
    <p:sldId id="306" r:id="rId11"/>
    <p:sldId id="312" r:id="rId12"/>
    <p:sldId id="307" r:id="rId13"/>
    <p:sldId id="308" r:id="rId14"/>
    <p:sldId id="309" r:id="rId15"/>
    <p:sldId id="310" r:id="rId16"/>
    <p:sldId id="311" r:id="rId17"/>
    <p:sldId id="314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15" autoAdjust="0"/>
    <p:restoredTop sz="90973" autoAdjust="0"/>
  </p:normalViewPr>
  <p:slideViewPr>
    <p:cSldViewPr snapToGrid="0">
      <p:cViewPr varScale="1">
        <p:scale>
          <a:sx n="70" d="100"/>
          <a:sy n="70" d="100"/>
        </p:scale>
        <p:origin x="39" y="42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D55815F-202E-4EA0-B5A6-05598DDC2AD6}" type="doc">
      <dgm:prSet loTypeId="urn:microsoft.com/office/officeart/2008/layout/LinedList" loCatId="list" qsTypeId="urn:microsoft.com/office/officeart/2005/8/quickstyle/simple1" qsCatId="simple" csTypeId="urn:microsoft.com/office/officeart/2005/8/colors/accent2_2" csCatId="accent2"/>
      <dgm:spPr/>
      <dgm:t>
        <a:bodyPr/>
        <a:lstStyle/>
        <a:p>
          <a:endParaRPr lang="en-US"/>
        </a:p>
      </dgm:t>
    </dgm:pt>
    <dgm:pt modelId="{4F64A54B-E396-4762-80B9-13E1EA428BD3}">
      <dgm:prSet custT="1"/>
      <dgm:spPr/>
      <dgm:t>
        <a:bodyPr/>
        <a:lstStyle/>
        <a:p>
          <a:r>
            <a:rPr lang="en-US" sz="1800" b="1" dirty="0"/>
            <a:t>Importance of Data Cleaning: </a:t>
          </a:r>
          <a:r>
            <a:rPr lang="en-US" sz="1800" dirty="0"/>
            <a:t>This project reinforced the critical role of data cleaning as a foundational step in any data analysis workflow.</a:t>
          </a:r>
        </a:p>
      </dgm:t>
    </dgm:pt>
    <dgm:pt modelId="{BE6E306B-A44F-414F-AF6F-C73467A786B8}" type="parTrans" cxnId="{9645D9F3-5FCF-4ADD-A8F0-AF83204F5631}">
      <dgm:prSet/>
      <dgm:spPr/>
      <dgm:t>
        <a:bodyPr/>
        <a:lstStyle/>
        <a:p>
          <a:endParaRPr lang="en-US"/>
        </a:p>
      </dgm:t>
    </dgm:pt>
    <dgm:pt modelId="{47D11180-3938-4F51-96AE-5ED82F319FA0}" type="sibTrans" cxnId="{9645D9F3-5FCF-4ADD-A8F0-AF83204F5631}">
      <dgm:prSet/>
      <dgm:spPr/>
      <dgm:t>
        <a:bodyPr/>
        <a:lstStyle/>
        <a:p>
          <a:endParaRPr lang="en-US"/>
        </a:p>
      </dgm:t>
    </dgm:pt>
    <dgm:pt modelId="{7D7BFA49-E81C-464F-A619-2CAC2FEC1E96}">
      <dgm:prSet custT="1"/>
      <dgm:spPr/>
      <dgm:t>
        <a:bodyPr/>
        <a:lstStyle/>
        <a:p>
          <a:r>
            <a:rPr lang="en-US" sz="1800" b="1" dirty="0"/>
            <a:t>Data Integrity: </a:t>
          </a:r>
          <a:r>
            <a:rPr lang="en-US" sz="1800" dirty="0"/>
            <a:t>Maintaining data integrity by removing duplicates and handling null values is crucial for accurate analysis.</a:t>
          </a:r>
        </a:p>
      </dgm:t>
    </dgm:pt>
    <dgm:pt modelId="{A33885DC-486C-44DA-AE84-2DA14FDD0621}" type="parTrans" cxnId="{5F385BAA-BEB5-43BD-9749-DD3B4ACC9547}">
      <dgm:prSet/>
      <dgm:spPr/>
      <dgm:t>
        <a:bodyPr/>
        <a:lstStyle/>
        <a:p>
          <a:endParaRPr lang="en-US"/>
        </a:p>
      </dgm:t>
    </dgm:pt>
    <dgm:pt modelId="{2B0A6081-3E21-4896-BD4E-9E8DE8E01128}" type="sibTrans" cxnId="{5F385BAA-BEB5-43BD-9749-DD3B4ACC9547}">
      <dgm:prSet/>
      <dgm:spPr/>
      <dgm:t>
        <a:bodyPr/>
        <a:lstStyle/>
        <a:p>
          <a:endParaRPr lang="en-US"/>
        </a:p>
      </dgm:t>
    </dgm:pt>
    <dgm:pt modelId="{3E4A5160-C7E3-4422-93EB-86D4AA09DE95}">
      <dgm:prSet custT="1"/>
      <dgm:spPr/>
      <dgm:t>
        <a:bodyPr/>
        <a:lstStyle/>
        <a:p>
          <a:r>
            <a:rPr lang="en-US" sz="1800" b="1" dirty="0"/>
            <a:t>Data Transformation: </a:t>
          </a:r>
          <a:r>
            <a:rPr lang="en-US" sz="1800" dirty="0"/>
            <a:t>Standardizing formats and extracting relevant information improves data usability.</a:t>
          </a:r>
        </a:p>
      </dgm:t>
    </dgm:pt>
    <dgm:pt modelId="{CFD054B2-E586-4158-B1E9-D6033D0F4CCA}" type="parTrans" cxnId="{4A77231D-1629-487B-A406-88B33A6E8AD1}">
      <dgm:prSet/>
      <dgm:spPr/>
      <dgm:t>
        <a:bodyPr/>
        <a:lstStyle/>
        <a:p>
          <a:endParaRPr lang="en-US"/>
        </a:p>
      </dgm:t>
    </dgm:pt>
    <dgm:pt modelId="{E98F2B35-DC56-4914-A511-0BE1F3697ED1}" type="sibTrans" cxnId="{4A77231D-1629-487B-A406-88B33A6E8AD1}">
      <dgm:prSet/>
      <dgm:spPr/>
      <dgm:t>
        <a:bodyPr/>
        <a:lstStyle/>
        <a:p>
          <a:endParaRPr lang="en-US"/>
        </a:p>
      </dgm:t>
    </dgm:pt>
    <dgm:pt modelId="{9FEE162B-AEEA-4756-9BA9-7DFE361378E9}">
      <dgm:prSet custT="1"/>
      <dgm:spPr/>
      <dgm:t>
        <a:bodyPr/>
        <a:lstStyle/>
        <a:p>
          <a:r>
            <a:rPr lang="en-US" sz="1800" b="1" dirty="0"/>
            <a:t>Problem-Solving: </a:t>
          </a:r>
          <a:r>
            <a:rPr lang="en-US" sz="1800" dirty="0"/>
            <a:t>Utilizing logical relationships within the data (e.g., </a:t>
          </a:r>
          <a:r>
            <a:rPr lang="en-US" sz="1800" dirty="0" err="1"/>
            <a:t>ParcelID</a:t>
          </a:r>
          <a:r>
            <a:rPr lang="en-US" sz="1800" dirty="0"/>
            <a:t> and address) can effectively address data quality issues.</a:t>
          </a:r>
        </a:p>
      </dgm:t>
    </dgm:pt>
    <dgm:pt modelId="{09DD7D32-1675-46F9-88EE-C04076170F94}" type="parTrans" cxnId="{E7D2ACF7-2C60-4C16-AEC9-0C64976E33ED}">
      <dgm:prSet/>
      <dgm:spPr/>
      <dgm:t>
        <a:bodyPr/>
        <a:lstStyle/>
        <a:p>
          <a:endParaRPr lang="en-US"/>
        </a:p>
      </dgm:t>
    </dgm:pt>
    <dgm:pt modelId="{517AD543-9131-4F8C-916F-8E638474DF2B}" type="sibTrans" cxnId="{E7D2ACF7-2C60-4C16-AEC9-0C64976E33ED}">
      <dgm:prSet/>
      <dgm:spPr/>
      <dgm:t>
        <a:bodyPr/>
        <a:lstStyle/>
        <a:p>
          <a:endParaRPr lang="en-US"/>
        </a:p>
      </dgm:t>
    </dgm:pt>
    <dgm:pt modelId="{6243F85D-B21F-47F2-86D9-516DD172B54F}">
      <dgm:prSet custT="1"/>
      <dgm:spPr/>
      <dgm:t>
        <a:bodyPr/>
        <a:lstStyle/>
        <a:p>
          <a:r>
            <a:rPr lang="en-US" sz="1800" b="1" dirty="0"/>
            <a:t>Attention to Detail: </a:t>
          </a:r>
          <a:r>
            <a:rPr lang="en-US" sz="1800" dirty="0"/>
            <a:t>Double-checking duplicate rows highlights the importance of meticulousness in data cleaning processes.</a:t>
          </a:r>
        </a:p>
      </dgm:t>
    </dgm:pt>
    <dgm:pt modelId="{936A4A22-E16A-46EB-BA97-C07849B444A6}" type="parTrans" cxnId="{6412B6C2-28BC-4368-AEE5-35248E73AF80}">
      <dgm:prSet/>
      <dgm:spPr/>
      <dgm:t>
        <a:bodyPr/>
        <a:lstStyle/>
        <a:p>
          <a:endParaRPr lang="en-US"/>
        </a:p>
      </dgm:t>
    </dgm:pt>
    <dgm:pt modelId="{7F9B9587-FEE0-45B1-9284-05179BC35569}" type="sibTrans" cxnId="{6412B6C2-28BC-4368-AEE5-35248E73AF80}">
      <dgm:prSet/>
      <dgm:spPr/>
      <dgm:t>
        <a:bodyPr/>
        <a:lstStyle/>
        <a:p>
          <a:endParaRPr lang="en-US"/>
        </a:p>
      </dgm:t>
    </dgm:pt>
    <dgm:pt modelId="{E322B556-7642-4B06-8020-5E403884668E}" type="pres">
      <dgm:prSet presAssocID="{5D55815F-202E-4EA0-B5A6-05598DDC2AD6}" presName="vert0" presStyleCnt="0">
        <dgm:presLayoutVars>
          <dgm:dir/>
          <dgm:animOne val="branch"/>
          <dgm:animLvl val="lvl"/>
        </dgm:presLayoutVars>
      </dgm:prSet>
      <dgm:spPr/>
    </dgm:pt>
    <dgm:pt modelId="{7332781B-8D0B-4538-9ED3-9A77542DD237}" type="pres">
      <dgm:prSet presAssocID="{4F64A54B-E396-4762-80B9-13E1EA428BD3}" presName="thickLine" presStyleLbl="alignNode1" presStyleIdx="0" presStyleCnt="5"/>
      <dgm:spPr/>
    </dgm:pt>
    <dgm:pt modelId="{9DEE7421-9B6D-4CC4-B5EF-E58DA4B3E3D8}" type="pres">
      <dgm:prSet presAssocID="{4F64A54B-E396-4762-80B9-13E1EA428BD3}" presName="horz1" presStyleCnt="0"/>
      <dgm:spPr/>
    </dgm:pt>
    <dgm:pt modelId="{4DF6EFA9-C0BD-4C98-95B9-D3957625D729}" type="pres">
      <dgm:prSet presAssocID="{4F64A54B-E396-4762-80B9-13E1EA428BD3}" presName="tx1" presStyleLbl="revTx" presStyleIdx="0" presStyleCnt="5"/>
      <dgm:spPr/>
    </dgm:pt>
    <dgm:pt modelId="{D91D41C3-E435-426B-88F0-E3C0415F406A}" type="pres">
      <dgm:prSet presAssocID="{4F64A54B-E396-4762-80B9-13E1EA428BD3}" presName="vert1" presStyleCnt="0"/>
      <dgm:spPr/>
    </dgm:pt>
    <dgm:pt modelId="{C417627B-9492-41E5-83E5-6ED78CF773F8}" type="pres">
      <dgm:prSet presAssocID="{7D7BFA49-E81C-464F-A619-2CAC2FEC1E96}" presName="thickLine" presStyleLbl="alignNode1" presStyleIdx="1" presStyleCnt="5"/>
      <dgm:spPr/>
    </dgm:pt>
    <dgm:pt modelId="{4A508E6C-E950-405C-966D-54DEF38E7734}" type="pres">
      <dgm:prSet presAssocID="{7D7BFA49-E81C-464F-A619-2CAC2FEC1E96}" presName="horz1" presStyleCnt="0"/>
      <dgm:spPr/>
    </dgm:pt>
    <dgm:pt modelId="{CD19EE67-8B8E-44E3-ABDE-4AEB131ECA38}" type="pres">
      <dgm:prSet presAssocID="{7D7BFA49-E81C-464F-A619-2CAC2FEC1E96}" presName="tx1" presStyleLbl="revTx" presStyleIdx="1" presStyleCnt="5"/>
      <dgm:spPr/>
    </dgm:pt>
    <dgm:pt modelId="{14BE778A-9B2D-47D5-BBA6-4A37263C9223}" type="pres">
      <dgm:prSet presAssocID="{7D7BFA49-E81C-464F-A619-2CAC2FEC1E96}" presName="vert1" presStyleCnt="0"/>
      <dgm:spPr/>
    </dgm:pt>
    <dgm:pt modelId="{D6F57F5E-1E93-4BE9-B5CD-9F81D630CFA0}" type="pres">
      <dgm:prSet presAssocID="{3E4A5160-C7E3-4422-93EB-86D4AA09DE95}" presName="thickLine" presStyleLbl="alignNode1" presStyleIdx="2" presStyleCnt="5"/>
      <dgm:spPr/>
    </dgm:pt>
    <dgm:pt modelId="{03CAA718-1076-4D24-AA74-4FF1E94E894B}" type="pres">
      <dgm:prSet presAssocID="{3E4A5160-C7E3-4422-93EB-86D4AA09DE95}" presName="horz1" presStyleCnt="0"/>
      <dgm:spPr/>
    </dgm:pt>
    <dgm:pt modelId="{525787F8-CE7B-476B-83B8-246D53B4A4CA}" type="pres">
      <dgm:prSet presAssocID="{3E4A5160-C7E3-4422-93EB-86D4AA09DE95}" presName="tx1" presStyleLbl="revTx" presStyleIdx="2" presStyleCnt="5"/>
      <dgm:spPr/>
    </dgm:pt>
    <dgm:pt modelId="{C487829C-D9B8-4004-9307-D5E7158F466D}" type="pres">
      <dgm:prSet presAssocID="{3E4A5160-C7E3-4422-93EB-86D4AA09DE95}" presName="vert1" presStyleCnt="0"/>
      <dgm:spPr/>
    </dgm:pt>
    <dgm:pt modelId="{F6EB687D-96F4-43E9-8509-AB5953FEC8B2}" type="pres">
      <dgm:prSet presAssocID="{9FEE162B-AEEA-4756-9BA9-7DFE361378E9}" presName="thickLine" presStyleLbl="alignNode1" presStyleIdx="3" presStyleCnt="5"/>
      <dgm:spPr/>
    </dgm:pt>
    <dgm:pt modelId="{A574A7C4-6744-46FD-B8DA-5D5962442963}" type="pres">
      <dgm:prSet presAssocID="{9FEE162B-AEEA-4756-9BA9-7DFE361378E9}" presName="horz1" presStyleCnt="0"/>
      <dgm:spPr/>
    </dgm:pt>
    <dgm:pt modelId="{34C56F3D-EC84-4ECC-A834-4D7B4CED0AC5}" type="pres">
      <dgm:prSet presAssocID="{9FEE162B-AEEA-4756-9BA9-7DFE361378E9}" presName="tx1" presStyleLbl="revTx" presStyleIdx="3" presStyleCnt="5"/>
      <dgm:spPr/>
    </dgm:pt>
    <dgm:pt modelId="{951FC8A1-8F45-436C-AE04-63F039B23A39}" type="pres">
      <dgm:prSet presAssocID="{9FEE162B-AEEA-4756-9BA9-7DFE361378E9}" presName="vert1" presStyleCnt="0"/>
      <dgm:spPr/>
    </dgm:pt>
    <dgm:pt modelId="{98EC4CCE-615C-4A98-9347-09C78B44C748}" type="pres">
      <dgm:prSet presAssocID="{6243F85D-B21F-47F2-86D9-516DD172B54F}" presName="thickLine" presStyleLbl="alignNode1" presStyleIdx="4" presStyleCnt="5"/>
      <dgm:spPr/>
    </dgm:pt>
    <dgm:pt modelId="{D1D4AFE4-BC98-4D74-B2AB-87A187F28458}" type="pres">
      <dgm:prSet presAssocID="{6243F85D-B21F-47F2-86D9-516DD172B54F}" presName="horz1" presStyleCnt="0"/>
      <dgm:spPr/>
    </dgm:pt>
    <dgm:pt modelId="{FB1EA4CB-EDD4-492F-9366-C68DCBFA58B8}" type="pres">
      <dgm:prSet presAssocID="{6243F85D-B21F-47F2-86D9-516DD172B54F}" presName="tx1" presStyleLbl="revTx" presStyleIdx="4" presStyleCnt="5"/>
      <dgm:spPr/>
    </dgm:pt>
    <dgm:pt modelId="{1BEE409C-1826-41F8-8C95-45EBD1C4024D}" type="pres">
      <dgm:prSet presAssocID="{6243F85D-B21F-47F2-86D9-516DD172B54F}" presName="vert1" presStyleCnt="0"/>
      <dgm:spPr/>
    </dgm:pt>
  </dgm:ptLst>
  <dgm:cxnLst>
    <dgm:cxn modelId="{A6071A12-94B1-4C7F-B9D2-4683B58A4F5C}" type="presOf" srcId="{4F64A54B-E396-4762-80B9-13E1EA428BD3}" destId="{4DF6EFA9-C0BD-4C98-95B9-D3957625D729}" srcOrd="0" destOrd="0" presId="urn:microsoft.com/office/officeart/2008/layout/LinedList"/>
    <dgm:cxn modelId="{4A77231D-1629-487B-A406-88B33A6E8AD1}" srcId="{5D55815F-202E-4EA0-B5A6-05598DDC2AD6}" destId="{3E4A5160-C7E3-4422-93EB-86D4AA09DE95}" srcOrd="2" destOrd="0" parTransId="{CFD054B2-E586-4158-B1E9-D6033D0F4CCA}" sibTransId="{E98F2B35-DC56-4914-A511-0BE1F3697ED1}"/>
    <dgm:cxn modelId="{5E062560-5689-47C1-8252-824D5FB0F75D}" type="presOf" srcId="{9FEE162B-AEEA-4756-9BA9-7DFE361378E9}" destId="{34C56F3D-EC84-4ECC-A834-4D7B4CED0AC5}" srcOrd="0" destOrd="0" presId="urn:microsoft.com/office/officeart/2008/layout/LinedList"/>
    <dgm:cxn modelId="{032AA589-56D5-402E-82F8-B39733B4B8E8}" type="presOf" srcId="{6243F85D-B21F-47F2-86D9-516DD172B54F}" destId="{FB1EA4CB-EDD4-492F-9366-C68DCBFA58B8}" srcOrd="0" destOrd="0" presId="urn:microsoft.com/office/officeart/2008/layout/LinedList"/>
    <dgm:cxn modelId="{5F385BAA-BEB5-43BD-9749-DD3B4ACC9547}" srcId="{5D55815F-202E-4EA0-B5A6-05598DDC2AD6}" destId="{7D7BFA49-E81C-464F-A619-2CAC2FEC1E96}" srcOrd="1" destOrd="0" parTransId="{A33885DC-486C-44DA-AE84-2DA14FDD0621}" sibTransId="{2B0A6081-3E21-4896-BD4E-9E8DE8E01128}"/>
    <dgm:cxn modelId="{6412B6C2-28BC-4368-AEE5-35248E73AF80}" srcId="{5D55815F-202E-4EA0-B5A6-05598DDC2AD6}" destId="{6243F85D-B21F-47F2-86D9-516DD172B54F}" srcOrd="4" destOrd="0" parTransId="{936A4A22-E16A-46EB-BA97-C07849B444A6}" sibTransId="{7F9B9587-FEE0-45B1-9284-05179BC35569}"/>
    <dgm:cxn modelId="{98499FCA-86C2-4430-B553-48F83B3768F5}" type="presOf" srcId="{3E4A5160-C7E3-4422-93EB-86D4AA09DE95}" destId="{525787F8-CE7B-476B-83B8-246D53B4A4CA}" srcOrd="0" destOrd="0" presId="urn:microsoft.com/office/officeart/2008/layout/LinedList"/>
    <dgm:cxn modelId="{1B478DE1-FD62-4EF9-8B6F-E519BAFB2809}" type="presOf" srcId="{5D55815F-202E-4EA0-B5A6-05598DDC2AD6}" destId="{E322B556-7642-4B06-8020-5E403884668E}" srcOrd="0" destOrd="0" presId="urn:microsoft.com/office/officeart/2008/layout/LinedList"/>
    <dgm:cxn modelId="{BCCFE3F0-20E0-401B-9943-B6C87541859B}" type="presOf" srcId="{7D7BFA49-E81C-464F-A619-2CAC2FEC1E96}" destId="{CD19EE67-8B8E-44E3-ABDE-4AEB131ECA38}" srcOrd="0" destOrd="0" presId="urn:microsoft.com/office/officeart/2008/layout/LinedList"/>
    <dgm:cxn modelId="{9645D9F3-5FCF-4ADD-A8F0-AF83204F5631}" srcId="{5D55815F-202E-4EA0-B5A6-05598DDC2AD6}" destId="{4F64A54B-E396-4762-80B9-13E1EA428BD3}" srcOrd="0" destOrd="0" parTransId="{BE6E306B-A44F-414F-AF6F-C73467A786B8}" sibTransId="{47D11180-3938-4F51-96AE-5ED82F319FA0}"/>
    <dgm:cxn modelId="{E7D2ACF7-2C60-4C16-AEC9-0C64976E33ED}" srcId="{5D55815F-202E-4EA0-B5A6-05598DDC2AD6}" destId="{9FEE162B-AEEA-4756-9BA9-7DFE361378E9}" srcOrd="3" destOrd="0" parTransId="{09DD7D32-1675-46F9-88EE-C04076170F94}" sibTransId="{517AD543-9131-4F8C-916F-8E638474DF2B}"/>
    <dgm:cxn modelId="{007B1D05-3315-49A9-9464-F9E1FE2EF995}" type="presParOf" srcId="{E322B556-7642-4B06-8020-5E403884668E}" destId="{7332781B-8D0B-4538-9ED3-9A77542DD237}" srcOrd="0" destOrd="0" presId="urn:microsoft.com/office/officeart/2008/layout/LinedList"/>
    <dgm:cxn modelId="{18D530A9-95E4-4352-8BD6-CF9347CB08F7}" type="presParOf" srcId="{E322B556-7642-4B06-8020-5E403884668E}" destId="{9DEE7421-9B6D-4CC4-B5EF-E58DA4B3E3D8}" srcOrd="1" destOrd="0" presId="urn:microsoft.com/office/officeart/2008/layout/LinedList"/>
    <dgm:cxn modelId="{D4587B94-3DB1-4C8E-8724-6A16F20095E3}" type="presParOf" srcId="{9DEE7421-9B6D-4CC4-B5EF-E58DA4B3E3D8}" destId="{4DF6EFA9-C0BD-4C98-95B9-D3957625D729}" srcOrd="0" destOrd="0" presId="urn:microsoft.com/office/officeart/2008/layout/LinedList"/>
    <dgm:cxn modelId="{B38B0266-6F39-4A01-ACD5-1E62A269246C}" type="presParOf" srcId="{9DEE7421-9B6D-4CC4-B5EF-E58DA4B3E3D8}" destId="{D91D41C3-E435-426B-88F0-E3C0415F406A}" srcOrd="1" destOrd="0" presId="urn:microsoft.com/office/officeart/2008/layout/LinedList"/>
    <dgm:cxn modelId="{028220D9-DC04-48C4-9AB1-A3C5F815E581}" type="presParOf" srcId="{E322B556-7642-4B06-8020-5E403884668E}" destId="{C417627B-9492-41E5-83E5-6ED78CF773F8}" srcOrd="2" destOrd="0" presId="urn:microsoft.com/office/officeart/2008/layout/LinedList"/>
    <dgm:cxn modelId="{5905F600-DC3B-479B-BDD3-76475716360D}" type="presParOf" srcId="{E322B556-7642-4B06-8020-5E403884668E}" destId="{4A508E6C-E950-405C-966D-54DEF38E7734}" srcOrd="3" destOrd="0" presId="urn:microsoft.com/office/officeart/2008/layout/LinedList"/>
    <dgm:cxn modelId="{458CA267-1BE2-4E7B-B5DF-0473F94ECD54}" type="presParOf" srcId="{4A508E6C-E950-405C-966D-54DEF38E7734}" destId="{CD19EE67-8B8E-44E3-ABDE-4AEB131ECA38}" srcOrd="0" destOrd="0" presId="urn:microsoft.com/office/officeart/2008/layout/LinedList"/>
    <dgm:cxn modelId="{2106C5C0-772C-494B-AD1C-8DE777F614DB}" type="presParOf" srcId="{4A508E6C-E950-405C-966D-54DEF38E7734}" destId="{14BE778A-9B2D-47D5-BBA6-4A37263C9223}" srcOrd="1" destOrd="0" presId="urn:microsoft.com/office/officeart/2008/layout/LinedList"/>
    <dgm:cxn modelId="{3592B9E4-8D08-4AA4-BE74-8C50D6F0399B}" type="presParOf" srcId="{E322B556-7642-4B06-8020-5E403884668E}" destId="{D6F57F5E-1E93-4BE9-B5CD-9F81D630CFA0}" srcOrd="4" destOrd="0" presId="urn:microsoft.com/office/officeart/2008/layout/LinedList"/>
    <dgm:cxn modelId="{D5540B5A-18E3-40BE-A8F2-14AE09B25717}" type="presParOf" srcId="{E322B556-7642-4B06-8020-5E403884668E}" destId="{03CAA718-1076-4D24-AA74-4FF1E94E894B}" srcOrd="5" destOrd="0" presId="urn:microsoft.com/office/officeart/2008/layout/LinedList"/>
    <dgm:cxn modelId="{52CFD21E-4BB9-4BDE-B48F-731BE83526C7}" type="presParOf" srcId="{03CAA718-1076-4D24-AA74-4FF1E94E894B}" destId="{525787F8-CE7B-476B-83B8-246D53B4A4CA}" srcOrd="0" destOrd="0" presId="urn:microsoft.com/office/officeart/2008/layout/LinedList"/>
    <dgm:cxn modelId="{40B2FB18-8C1F-41B2-BF53-680226E888CB}" type="presParOf" srcId="{03CAA718-1076-4D24-AA74-4FF1E94E894B}" destId="{C487829C-D9B8-4004-9307-D5E7158F466D}" srcOrd="1" destOrd="0" presId="urn:microsoft.com/office/officeart/2008/layout/LinedList"/>
    <dgm:cxn modelId="{6D427665-CC93-45D2-ABFC-15C987C22542}" type="presParOf" srcId="{E322B556-7642-4B06-8020-5E403884668E}" destId="{F6EB687D-96F4-43E9-8509-AB5953FEC8B2}" srcOrd="6" destOrd="0" presId="urn:microsoft.com/office/officeart/2008/layout/LinedList"/>
    <dgm:cxn modelId="{A02639C0-4054-492E-A00B-01FD994E08C6}" type="presParOf" srcId="{E322B556-7642-4B06-8020-5E403884668E}" destId="{A574A7C4-6744-46FD-B8DA-5D5962442963}" srcOrd="7" destOrd="0" presId="urn:microsoft.com/office/officeart/2008/layout/LinedList"/>
    <dgm:cxn modelId="{2D9CE1A7-EFEB-43E2-AE83-65B84F6384F4}" type="presParOf" srcId="{A574A7C4-6744-46FD-B8DA-5D5962442963}" destId="{34C56F3D-EC84-4ECC-A834-4D7B4CED0AC5}" srcOrd="0" destOrd="0" presId="urn:microsoft.com/office/officeart/2008/layout/LinedList"/>
    <dgm:cxn modelId="{3288D915-CE93-49E0-8D66-9FDB99647B08}" type="presParOf" srcId="{A574A7C4-6744-46FD-B8DA-5D5962442963}" destId="{951FC8A1-8F45-436C-AE04-63F039B23A39}" srcOrd="1" destOrd="0" presId="urn:microsoft.com/office/officeart/2008/layout/LinedList"/>
    <dgm:cxn modelId="{4069EBC5-B8A0-41A2-B40B-939AB53732DD}" type="presParOf" srcId="{E322B556-7642-4B06-8020-5E403884668E}" destId="{98EC4CCE-615C-4A98-9347-09C78B44C748}" srcOrd="8" destOrd="0" presId="urn:microsoft.com/office/officeart/2008/layout/LinedList"/>
    <dgm:cxn modelId="{47A218DF-5C3F-4EAE-AB67-41A7D48E028F}" type="presParOf" srcId="{E322B556-7642-4B06-8020-5E403884668E}" destId="{D1D4AFE4-BC98-4D74-B2AB-87A187F28458}" srcOrd="9" destOrd="0" presId="urn:microsoft.com/office/officeart/2008/layout/LinedList"/>
    <dgm:cxn modelId="{C78C5130-8268-405C-ACDA-687FC66F82F1}" type="presParOf" srcId="{D1D4AFE4-BC98-4D74-B2AB-87A187F28458}" destId="{FB1EA4CB-EDD4-492F-9366-C68DCBFA58B8}" srcOrd="0" destOrd="0" presId="urn:microsoft.com/office/officeart/2008/layout/LinedList"/>
    <dgm:cxn modelId="{E3E30239-31BB-4C8C-9D05-8C6A356DE9C0}" type="presParOf" srcId="{D1D4AFE4-BC98-4D74-B2AB-87A187F28458}" destId="{1BEE409C-1826-41F8-8C95-45EBD1C4024D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32781B-8D0B-4538-9ED3-9A77542DD237}">
      <dsp:nvSpPr>
        <dsp:cNvPr id="0" name=""/>
        <dsp:cNvSpPr/>
      </dsp:nvSpPr>
      <dsp:spPr>
        <a:xfrm>
          <a:off x="0" y="646"/>
          <a:ext cx="5928344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DF6EFA9-C0BD-4C98-95B9-D3957625D729}">
      <dsp:nvSpPr>
        <dsp:cNvPr id="0" name=""/>
        <dsp:cNvSpPr/>
      </dsp:nvSpPr>
      <dsp:spPr>
        <a:xfrm>
          <a:off x="0" y="646"/>
          <a:ext cx="5928344" cy="10586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Importance of Data Cleaning: </a:t>
          </a:r>
          <a:r>
            <a:rPr lang="en-US" sz="1800" kern="1200" dirty="0"/>
            <a:t>This project reinforced the critical role of data cleaning as a foundational step in any data analysis workflow.</a:t>
          </a:r>
        </a:p>
      </dsp:txBody>
      <dsp:txXfrm>
        <a:off x="0" y="646"/>
        <a:ext cx="5928344" cy="1058692"/>
      </dsp:txXfrm>
    </dsp:sp>
    <dsp:sp modelId="{C417627B-9492-41E5-83E5-6ED78CF773F8}">
      <dsp:nvSpPr>
        <dsp:cNvPr id="0" name=""/>
        <dsp:cNvSpPr/>
      </dsp:nvSpPr>
      <dsp:spPr>
        <a:xfrm>
          <a:off x="0" y="1059339"/>
          <a:ext cx="5928344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D19EE67-8B8E-44E3-ABDE-4AEB131ECA38}">
      <dsp:nvSpPr>
        <dsp:cNvPr id="0" name=""/>
        <dsp:cNvSpPr/>
      </dsp:nvSpPr>
      <dsp:spPr>
        <a:xfrm>
          <a:off x="0" y="1059339"/>
          <a:ext cx="5928344" cy="10586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Data Integrity: </a:t>
          </a:r>
          <a:r>
            <a:rPr lang="en-US" sz="1800" kern="1200" dirty="0"/>
            <a:t>Maintaining data integrity by removing duplicates and handling null values is crucial for accurate analysis.</a:t>
          </a:r>
        </a:p>
      </dsp:txBody>
      <dsp:txXfrm>
        <a:off x="0" y="1059339"/>
        <a:ext cx="5928344" cy="1058692"/>
      </dsp:txXfrm>
    </dsp:sp>
    <dsp:sp modelId="{D6F57F5E-1E93-4BE9-B5CD-9F81D630CFA0}">
      <dsp:nvSpPr>
        <dsp:cNvPr id="0" name=""/>
        <dsp:cNvSpPr/>
      </dsp:nvSpPr>
      <dsp:spPr>
        <a:xfrm>
          <a:off x="0" y="2118032"/>
          <a:ext cx="5928344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5787F8-CE7B-476B-83B8-246D53B4A4CA}">
      <dsp:nvSpPr>
        <dsp:cNvPr id="0" name=""/>
        <dsp:cNvSpPr/>
      </dsp:nvSpPr>
      <dsp:spPr>
        <a:xfrm>
          <a:off x="0" y="2118032"/>
          <a:ext cx="5928344" cy="10586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Data Transformation: </a:t>
          </a:r>
          <a:r>
            <a:rPr lang="en-US" sz="1800" kern="1200" dirty="0"/>
            <a:t>Standardizing formats and extracting relevant information improves data usability.</a:t>
          </a:r>
        </a:p>
      </dsp:txBody>
      <dsp:txXfrm>
        <a:off x="0" y="2118032"/>
        <a:ext cx="5928344" cy="1058692"/>
      </dsp:txXfrm>
    </dsp:sp>
    <dsp:sp modelId="{F6EB687D-96F4-43E9-8509-AB5953FEC8B2}">
      <dsp:nvSpPr>
        <dsp:cNvPr id="0" name=""/>
        <dsp:cNvSpPr/>
      </dsp:nvSpPr>
      <dsp:spPr>
        <a:xfrm>
          <a:off x="0" y="3176724"/>
          <a:ext cx="5928344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4C56F3D-EC84-4ECC-A834-4D7B4CED0AC5}">
      <dsp:nvSpPr>
        <dsp:cNvPr id="0" name=""/>
        <dsp:cNvSpPr/>
      </dsp:nvSpPr>
      <dsp:spPr>
        <a:xfrm>
          <a:off x="0" y="3176724"/>
          <a:ext cx="5928344" cy="10586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Problem-Solving: </a:t>
          </a:r>
          <a:r>
            <a:rPr lang="en-US" sz="1800" kern="1200" dirty="0"/>
            <a:t>Utilizing logical relationships within the data (e.g., </a:t>
          </a:r>
          <a:r>
            <a:rPr lang="en-US" sz="1800" kern="1200" dirty="0" err="1"/>
            <a:t>ParcelID</a:t>
          </a:r>
          <a:r>
            <a:rPr lang="en-US" sz="1800" kern="1200" dirty="0"/>
            <a:t> and address) can effectively address data quality issues.</a:t>
          </a:r>
        </a:p>
      </dsp:txBody>
      <dsp:txXfrm>
        <a:off x="0" y="3176724"/>
        <a:ext cx="5928344" cy="1058692"/>
      </dsp:txXfrm>
    </dsp:sp>
    <dsp:sp modelId="{98EC4CCE-615C-4A98-9347-09C78B44C748}">
      <dsp:nvSpPr>
        <dsp:cNvPr id="0" name=""/>
        <dsp:cNvSpPr/>
      </dsp:nvSpPr>
      <dsp:spPr>
        <a:xfrm>
          <a:off x="0" y="4235417"/>
          <a:ext cx="5928344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B1EA4CB-EDD4-492F-9366-C68DCBFA58B8}">
      <dsp:nvSpPr>
        <dsp:cNvPr id="0" name=""/>
        <dsp:cNvSpPr/>
      </dsp:nvSpPr>
      <dsp:spPr>
        <a:xfrm>
          <a:off x="0" y="4235417"/>
          <a:ext cx="5928344" cy="10586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Attention to Detail: </a:t>
          </a:r>
          <a:r>
            <a:rPr lang="en-US" sz="1800" kern="1200" dirty="0"/>
            <a:t>Double-checking duplicate rows highlights the importance of meticulousness in data cleaning processes.</a:t>
          </a:r>
        </a:p>
      </dsp:txBody>
      <dsp:txXfrm>
        <a:off x="0" y="4235417"/>
        <a:ext cx="5928344" cy="105869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3/23/2025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43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3/23/2025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465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3/23/2025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783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3/23/2025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359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3/23/2025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925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3/23/2025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543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3/23/2025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93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3/23/2025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184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3/23/2025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613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3/23/2025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0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pic>
        <p:nvPicPr>
          <p:cNvPr id="4" name="Picture 3" descr="A close up of a piece of paper with a pencil laying on top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3416" y="1475234"/>
            <a:ext cx="3214307" cy="2901694"/>
          </a:xfrm>
        </p:spPr>
        <p:txBody>
          <a:bodyPr anchor="b">
            <a:normAutofit fontScale="90000"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Nashville Housing Data Cleaning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7750" y="4608576"/>
            <a:ext cx="3205640" cy="774186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600" dirty="0"/>
              <a:t>Preparing data for Analysis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3143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1983A6-6E40-4A91-F240-80C44DC938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D74BCC-787B-25B5-F3CD-7F720E4C9D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704476" cy="2093975"/>
          </a:xfrm>
        </p:spPr>
        <p:txBody>
          <a:bodyPr/>
          <a:lstStyle/>
          <a:p>
            <a:r>
              <a:rPr lang="en-CA" dirty="0"/>
              <a:t>Data Standardization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1A62AB0-0C67-DCAD-B60A-FC8C201057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99195" y="334273"/>
            <a:ext cx="5927725" cy="2028200"/>
          </a:xfrm>
          <a:ln>
            <a:solidFill>
              <a:schemeClr val="tx1"/>
            </a:solidFill>
          </a:ln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060F1F-6D50-1132-DA48-1EB2290342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704476" cy="3064505"/>
          </a:xfrm>
        </p:spPr>
        <p:txBody>
          <a:bodyPr/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altLang="en-US" dirty="0">
                <a:latin typeface="Arial" panose="020B0604020202020204" pitchFamily="34" charset="0"/>
              </a:rPr>
              <a:t>The "</a:t>
            </a:r>
            <a:r>
              <a:rPr lang="en-US" altLang="en-US" dirty="0" err="1">
                <a:latin typeface="Arial" panose="020B0604020202020204" pitchFamily="34" charset="0"/>
              </a:rPr>
              <a:t>SoldAsVacant</a:t>
            </a:r>
            <a:r>
              <a:rPr lang="en-US" altLang="en-US" dirty="0">
                <a:latin typeface="Arial" panose="020B0604020202020204" pitchFamily="34" charset="0"/>
              </a:rPr>
              <a:t>" column initially used "0" and "1" to indicate whether a property was sold as vacant.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endParaRPr lang="en-US" altLang="en-US" dirty="0">
              <a:latin typeface="Arial" panose="020B0604020202020204" pitchFamily="34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altLang="en-US" dirty="0">
                <a:latin typeface="Arial" panose="020B0604020202020204" pitchFamily="34" charset="0"/>
              </a:rPr>
              <a:t>To improve readability and consistency, these values were standardized to "Y" for "Yes" and "N" for "No."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946BBF2-8010-55B2-1216-24C17A0F078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9649"/>
          <a:stretch/>
        </p:blipFill>
        <p:spPr>
          <a:xfrm>
            <a:off x="4914923" y="2649609"/>
            <a:ext cx="4753793" cy="158882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0ADF729-E33C-57F9-3B42-7951BB80FA6D}"/>
              </a:ext>
            </a:extLst>
          </p:cNvPr>
          <p:cNvSpPr/>
          <p:nvPr/>
        </p:nvSpPr>
        <p:spPr>
          <a:xfrm>
            <a:off x="7736053" y="2582490"/>
            <a:ext cx="324735" cy="1744150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11D7ADC-8FC4-4BBB-7A32-10ED3CCC79C0}"/>
              </a:ext>
            </a:extLst>
          </p:cNvPr>
          <p:cNvSpPr/>
          <p:nvPr/>
        </p:nvSpPr>
        <p:spPr>
          <a:xfrm>
            <a:off x="9940716" y="2775007"/>
            <a:ext cx="1086204" cy="2107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Before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E267E81-2FBD-2796-A654-05F1E23B984B}"/>
              </a:ext>
            </a:extLst>
          </p:cNvPr>
          <p:cNvSpPr/>
          <p:nvPr/>
        </p:nvSpPr>
        <p:spPr>
          <a:xfrm>
            <a:off x="5181487" y="5116614"/>
            <a:ext cx="1086204" cy="2107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After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2D79087-7991-366C-52C3-DF85A9A98A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3261" y="4384883"/>
            <a:ext cx="5293822" cy="2230177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BF7EE71F-AB9A-7321-CE2B-7D4BABEAF168}"/>
              </a:ext>
            </a:extLst>
          </p:cNvPr>
          <p:cNvSpPr/>
          <p:nvPr/>
        </p:nvSpPr>
        <p:spPr>
          <a:xfrm>
            <a:off x="9613549" y="4384883"/>
            <a:ext cx="487475" cy="2288420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2192D0B-B702-CC08-36E4-B344407756C9}"/>
              </a:ext>
            </a:extLst>
          </p:cNvPr>
          <p:cNvCxnSpPr/>
          <p:nvPr/>
        </p:nvCxnSpPr>
        <p:spPr>
          <a:xfrm>
            <a:off x="5099195" y="5565122"/>
            <a:ext cx="11986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EAA4355-0C36-E7D5-100E-16C9F39F3385}"/>
              </a:ext>
            </a:extLst>
          </p:cNvPr>
          <p:cNvCxnSpPr>
            <a:cxnSpLocks/>
          </p:cNvCxnSpPr>
          <p:nvPr/>
        </p:nvCxnSpPr>
        <p:spPr>
          <a:xfrm flipH="1">
            <a:off x="9988384" y="3160817"/>
            <a:ext cx="104293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>
            <a:extLst>
              <a:ext uri="{FF2B5EF4-FFF2-40B4-BE49-F238E27FC236}">
                <a16:creationId xmlns:a16="http://schemas.microsoft.com/office/drawing/2014/main" id="{D622771F-B49A-C86C-06AD-7EE09EA5FB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17773" y="5711575"/>
            <a:ext cx="1761501" cy="50690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2306012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6117A5-7537-90D8-213C-6BE634D027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48EDF-7A13-452B-E669-53CEF63CB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Handling Duplicates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7B1E05-C99B-9F08-0B34-80C33035D68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A total of 103 duplicate values were found.   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The duplicate rows were double-checked to confirm their redundancy before elimination.</a:t>
            </a:r>
            <a:endParaRPr lang="en-CA" dirty="0"/>
          </a:p>
        </p:txBody>
      </p:sp>
      <p:pic>
        <p:nvPicPr>
          <p:cNvPr id="6" name="Content Placeholder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F5D74BC-E659-EA6B-A15B-044E8E80DA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2283"/>
          <a:stretch/>
        </p:blipFill>
        <p:spPr>
          <a:xfrm>
            <a:off x="5140098" y="573314"/>
            <a:ext cx="6225509" cy="4038084"/>
          </a:xfrm>
          <a:prstGeom prst="rect">
            <a:avLst/>
          </a:prstGeom>
        </p:spPr>
      </p:pic>
      <p:pic>
        <p:nvPicPr>
          <p:cNvPr id="7" name="Picture 6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E9072A63-5FB9-1348-1546-9E56073777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0098" y="5141359"/>
            <a:ext cx="5943600" cy="82423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84B774C-3F8D-20E8-8505-B44EDB410CF9}"/>
              </a:ext>
            </a:extLst>
          </p:cNvPr>
          <p:cNvSpPr/>
          <p:nvPr/>
        </p:nvSpPr>
        <p:spPr>
          <a:xfrm>
            <a:off x="10914417" y="4409606"/>
            <a:ext cx="487475" cy="226515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611430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247DCA-18D9-20C5-E721-7EFEDCF1BC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EC2CA-8CF6-6C91-E97F-DFC405EF4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Handling Duplicates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B92DE3-7E58-F60A-D8F9-98EEBDE223D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CA" dirty="0"/>
              <a:t>Once necessary checks were done, duplicates were safely removed from the data.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CA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1E15655A-CA80-05C2-74BD-FE67D9D0B8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67106" y="1152144"/>
            <a:ext cx="6802419" cy="1893523"/>
          </a:xfrm>
          <a:ln>
            <a:solidFill>
              <a:schemeClr val="tx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6FF7E62-C7B7-90C7-8A6E-ED21744963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9480" y="3794761"/>
            <a:ext cx="7217669" cy="1050709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7285A44-C3FC-6D8F-B878-2B06BBAE392D}"/>
              </a:ext>
            </a:extLst>
          </p:cNvPr>
          <p:cNvCxnSpPr/>
          <p:nvPr/>
        </p:nvCxnSpPr>
        <p:spPr>
          <a:xfrm>
            <a:off x="8157029" y="3130075"/>
            <a:ext cx="0" cy="54000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94391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FC936D-9AAF-B822-CEFF-AE207648BA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97E85-A60D-2A79-B49C-9647577BDA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Dropping Columns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543B43-B34A-D273-DFF1-5FAAAD3AB19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85000" lnSpcReduction="20000"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To further refine the dataset and focus on the most relevant information for our analysis goals, certain columns were deemed unnecessary and removed.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These columns were dropped because they were not essential for analyzing sales trends, housing types, and average prices. Like </a:t>
            </a:r>
            <a:r>
              <a:rPr lang="en-US" dirty="0" err="1"/>
              <a:t>PropertyAddress</a:t>
            </a:r>
            <a:r>
              <a:rPr lang="en-US" dirty="0"/>
              <a:t>, the information had been used to extract other more relevant data (like city) and was no longer needed in its original form.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dirty="0"/>
          </a:p>
        </p:txBody>
      </p:sp>
      <p:pic>
        <p:nvPicPr>
          <p:cNvPr id="6" name="Content Placeholder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02B2D25-250F-4FA4-AE95-413E85411F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62727" y="1923143"/>
            <a:ext cx="7284301" cy="268402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906627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047EFB-C0C5-46C9-D78F-3656EA011F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7560C9-7A75-291A-B988-623117C5D4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2382013"/>
            <a:ext cx="3517567" cy="1261519"/>
          </a:xfrm>
        </p:spPr>
        <p:txBody>
          <a:bodyPr anchor="b">
            <a:normAutofit/>
          </a:bodyPr>
          <a:lstStyle/>
          <a:p>
            <a:r>
              <a:rPr lang="en-CA" dirty="0"/>
              <a:t>Project Learnings</a:t>
            </a:r>
          </a:p>
        </p:txBody>
      </p:sp>
      <p:graphicFrame>
        <p:nvGraphicFramePr>
          <p:cNvPr id="7" name="Content Placeholder 4">
            <a:extLst>
              <a:ext uri="{FF2B5EF4-FFF2-40B4-BE49-F238E27FC236}">
                <a16:creationId xmlns:a16="http://schemas.microsoft.com/office/drawing/2014/main" id="{04CF86FE-1086-6423-DF51-9C971E581DC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39674568"/>
              </p:ext>
            </p:extLst>
          </p:nvPr>
        </p:nvGraphicFramePr>
        <p:xfrm>
          <a:off x="5458984" y="812799"/>
          <a:ext cx="5928344" cy="52947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628847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92180-D57F-9753-BF4A-18508777F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/>
          <a:p>
            <a:r>
              <a:rPr lang="en-CA" dirty="0"/>
              <a:t>Project Objective</a:t>
            </a:r>
          </a:p>
        </p:txBody>
      </p:sp>
      <p:pic>
        <p:nvPicPr>
          <p:cNvPr id="8" name="Picture 7" descr="Houses in a subdivision">
            <a:extLst>
              <a:ext uri="{FF2B5EF4-FFF2-40B4-BE49-F238E27FC236}">
                <a16:creationId xmlns:a16="http://schemas.microsoft.com/office/drawing/2014/main" id="{29B6D38A-01AF-D15D-B89D-A8177123B49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2631" r="12633" b="2"/>
          <a:stretch/>
        </p:blipFill>
        <p:spPr>
          <a:xfrm>
            <a:off x="5458984" y="812799"/>
            <a:ext cx="5928344" cy="5294757"/>
          </a:xfrm>
          <a:prstGeom prst="rect">
            <a:avLst/>
          </a:prstGeom>
          <a:noFill/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02CF09C-666D-D0A3-8EB0-DA623AE2F9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700" dirty="0"/>
              <a:t> The primary goal of this project was to clean the Nashville real estate housing data.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700" dirty="0"/>
              <a:t>This cleaning process is crucial to prepare the data for analysis.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700" dirty="0"/>
              <a:t>The prepared data will enable us to understand sales trends, identify popular housing types, and determine average housing prices in the Nashville area. </a:t>
            </a:r>
            <a:endParaRPr lang="en-CA" sz="1700" dirty="0"/>
          </a:p>
        </p:txBody>
      </p:sp>
    </p:spTree>
    <p:extLst>
      <p:ext uri="{BB962C8B-B14F-4D97-AF65-F5344CB8AC3E}">
        <p14:creationId xmlns:p14="http://schemas.microsoft.com/office/powerpoint/2010/main" val="32287661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B1B779-325E-10E1-21B3-EC451E156B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58984" y="1092578"/>
            <a:ext cx="5928344" cy="5294757"/>
          </a:xfrm>
        </p:spPr>
        <p:txBody>
          <a:bodyPr>
            <a:normAutofit fontScale="70000" lnSpcReduction="20000"/>
          </a:bodyPr>
          <a:lstStyle/>
          <a:p>
            <a:pPr lvl="1">
              <a:buFont typeface="Wingdings" panose="05000000000000000000" pitchFamily="2" charset="2"/>
              <a:buChar char="§"/>
            </a:pPr>
            <a:r>
              <a:rPr lang="en-US" sz="1800" b="1" dirty="0">
                <a:solidFill>
                  <a:schemeClr val="accent1"/>
                </a:solidFill>
              </a:rPr>
              <a:t>SELECT: </a:t>
            </a:r>
            <a:r>
              <a:rPr lang="en-US" sz="1800" dirty="0">
                <a:solidFill>
                  <a:schemeClr val="tx1"/>
                </a:solidFill>
              </a:rPr>
              <a:t>Leveraged SELECT statements to meticulously query and validate the dataset, ensuring accuracy and completeness for subsequent analysis.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US" sz="1800" b="1" dirty="0">
              <a:solidFill>
                <a:schemeClr val="accent1"/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800" b="1" dirty="0">
                <a:solidFill>
                  <a:schemeClr val="accent1"/>
                </a:solidFill>
              </a:rPr>
              <a:t>Data Type Conversion: </a:t>
            </a:r>
            <a:r>
              <a:rPr lang="en-US" sz="1800" dirty="0">
                <a:solidFill>
                  <a:schemeClr val="tx1"/>
                </a:solidFill>
              </a:rPr>
              <a:t>Used to standardize the format of columns (e.g., converting the </a:t>
            </a:r>
            <a:r>
              <a:rPr lang="en-US" sz="1800" dirty="0" err="1">
                <a:solidFill>
                  <a:schemeClr val="tx1"/>
                </a:solidFill>
              </a:rPr>
              <a:t>SaleDate</a:t>
            </a:r>
            <a:r>
              <a:rPr lang="en-US" sz="1800" dirty="0">
                <a:solidFill>
                  <a:schemeClr val="tx1"/>
                </a:solidFill>
              </a:rPr>
              <a:t> column to the correct date format).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US" sz="1800" b="1" dirty="0">
              <a:solidFill>
                <a:schemeClr val="accent1"/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800" b="1" dirty="0">
                <a:solidFill>
                  <a:schemeClr val="accent1"/>
                </a:solidFill>
              </a:rPr>
              <a:t>String Manipulation &amp; Extraction: </a:t>
            </a:r>
            <a:r>
              <a:rPr lang="en-US" sz="1800" dirty="0">
                <a:solidFill>
                  <a:schemeClr val="tx1"/>
                </a:solidFill>
              </a:rPr>
              <a:t>Utilized string functions, including </a:t>
            </a:r>
            <a:r>
              <a:rPr lang="en-US" sz="1800" b="1" dirty="0">
                <a:solidFill>
                  <a:schemeClr val="tx1"/>
                </a:solidFill>
              </a:rPr>
              <a:t>PARSENAME</a:t>
            </a:r>
            <a:r>
              <a:rPr lang="en-US" sz="1800" dirty="0">
                <a:solidFill>
                  <a:schemeClr val="tx1"/>
                </a:solidFill>
              </a:rPr>
              <a:t>, to dissect and extract pertinent information from text-based columns, such as isolating city names from full addresses, enhancing data granularity.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US" sz="1800" b="1" dirty="0">
              <a:solidFill>
                <a:schemeClr val="accent1"/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800" b="1" dirty="0">
                <a:solidFill>
                  <a:schemeClr val="accent1"/>
                </a:solidFill>
              </a:rPr>
              <a:t>Self-Join for Null Value Imputation:</a:t>
            </a:r>
            <a:r>
              <a:rPr lang="en-US" sz="1800" dirty="0">
                <a:solidFill>
                  <a:schemeClr val="accent1"/>
                </a:solidFill>
              </a:rPr>
              <a:t> </a:t>
            </a:r>
            <a:r>
              <a:rPr lang="en-US" sz="1800" dirty="0">
                <a:solidFill>
                  <a:schemeClr val="tx1"/>
                </a:solidFill>
              </a:rPr>
              <a:t>Implemented SELF JOIN operations to effectively impute missing </a:t>
            </a:r>
            <a:r>
              <a:rPr lang="en-US" sz="1800" dirty="0" err="1">
                <a:solidFill>
                  <a:schemeClr val="tx1"/>
                </a:solidFill>
              </a:rPr>
              <a:t>PropertyAddress</a:t>
            </a:r>
            <a:r>
              <a:rPr lang="en-US" sz="1800" dirty="0">
                <a:solidFill>
                  <a:schemeClr val="tx1"/>
                </a:solidFill>
              </a:rPr>
              <a:t> values, capitalizing on the inherent relationships within the dataset.</a:t>
            </a:r>
          </a:p>
          <a:p>
            <a:pPr lvl="1" fontAlgn="base">
              <a:buFont typeface="Wingdings" panose="05000000000000000000" pitchFamily="2" charset="2"/>
              <a:buChar char="§"/>
            </a:pPr>
            <a:endParaRPr lang="en-US" altLang="en-US" sz="1800" b="1" dirty="0">
              <a:solidFill>
                <a:schemeClr val="accent1"/>
              </a:solidFill>
            </a:endParaRPr>
          </a:p>
          <a:p>
            <a:pPr lvl="1" fontAlgn="base">
              <a:buFont typeface="Wingdings" panose="05000000000000000000" pitchFamily="2" charset="2"/>
              <a:buChar char="§"/>
            </a:pPr>
            <a:r>
              <a:rPr lang="en-US" altLang="en-US" sz="1800" b="1" dirty="0">
                <a:solidFill>
                  <a:schemeClr val="accent1"/>
                </a:solidFill>
              </a:rPr>
              <a:t>Window Functions</a:t>
            </a:r>
            <a:r>
              <a:rPr lang="en-US" altLang="en-US" sz="1800" dirty="0">
                <a:solidFill>
                  <a:schemeClr val="accent1"/>
                </a:solidFill>
              </a:rPr>
              <a:t>: </a:t>
            </a:r>
            <a:r>
              <a:rPr lang="en-US" altLang="en-US" sz="1800" dirty="0">
                <a:solidFill>
                  <a:schemeClr val="tx1"/>
                </a:solidFill>
              </a:rPr>
              <a:t>Deployed window functions, specifically RANK, to efficiently identify and flag duplicate records, facilitating data deduplication</a:t>
            </a:r>
            <a:endParaRPr lang="en-US" altLang="en-US" sz="1800" b="1" dirty="0">
              <a:solidFill>
                <a:schemeClr val="tx1"/>
              </a:solidFill>
            </a:endParaRPr>
          </a:p>
          <a:p>
            <a:pPr lvl="1" fontAlgn="base">
              <a:buFont typeface="Wingdings" panose="05000000000000000000" pitchFamily="2" charset="2"/>
              <a:buChar char="§"/>
            </a:pPr>
            <a:endParaRPr lang="en-US" altLang="en-US" sz="1800" b="1" dirty="0">
              <a:solidFill>
                <a:schemeClr val="accent1"/>
              </a:solidFill>
            </a:endParaRPr>
          </a:p>
          <a:p>
            <a:pPr lvl="1" fontAlgn="base">
              <a:buFont typeface="Wingdings" panose="05000000000000000000" pitchFamily="2" charset="2"/>
              <a:buChar char="§"/>
            </a:pPr>
            <a:r>
              <a:rPr lang="en-US" altLang="en-US" sz="1800" b="1" dirty="0">
                <a:solidFill>
                  <a:schemeClr val="accent1"/>
                </a:solidFill>
              </a:rPr>
              <a:t>Data Manipulation Statements: </a:t>
            </a:r>
            <a:r>
              <a:rPr lang="en-US" altLang="en-US" sz="1800" dirty="0">
                <a:solidFill>
                  <a:schemeClr val="tx1"/>
                </a:solidFill>
              </a:rPr>
              <a:t>Executed UPDATE, DROP, and ALTER statements to transform the dataset, including replacing null values, creating derived columns, and refining existing data points, aligning the data with analytical requirements.</a:t>
            </a:r>
          </a:p>
          <a:p>
            <a:pPr lvl="1" fontAlgn="base">
              <a:buFont typeface="Wingdings" panose="05000000000000000000" pitchFamily="2" charset="2"/>
              <a:buChar char="§"/>
            </a:pPr>
            <a:endParaRPr lang="en-US" altLang="en-US" sz="1800" b="1" dirty="0">
              <a:solidFill>
                <a:schemeClr val="accent1"/>
              </a:solidFill>
            </a:endParaRPr>
          </a:p>
          <a:p>
            <a:pPr lvl="1" fontAlgn="base">
              <a:buFont typeface="Wingdings" panose="05000000000000000000" pitchFamily="2" charset="2"/>
              <a:buChar char="§"/>
            </a:pPr>
            <a:r>
              <a:rPr lang="en-US" altLang="en-US" sz="1800" b="1" dirty="0">
                <a:solidFill>
                  <a:schemeClr val="accent1"/>
                </a:solidFill>
              </a:rPr>
              <a:t>Common Table Expressions (CTEs) for Query Optimization: </a:t>
            </a:r>
            <a:r>
              <a:rPr lang="en-US" altLang="en-US" sz="1800" dirty="0">
                <a:solidFill>
                  <a:schemeClr val="tx1"/>
                </a:solidFill>
              </a:rPr>
              <a:t>Constructed CTEs to streamline complex queries, such as identifying duplicates across multiple columns, enhancing code readability and maintainability throughout the data cleaning process.</a:t>
            </a:r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ABFDA06-BE8F-C434-8FC6-5E35597C3A1F}"/>
              </a:ext>
            </a:extLst>
          </p:cNvPr>
          <p:cNvSpPr/>
          <p:nvPr/>
        </p:nvSpPr>
        <p:spPr>
          <a:xfrm>
            <a:off x="0" y="0"/>
            <a:ext cx="4666343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09D525-E59C-AD01-3E6F-88D5846048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3013" y="59579"/>
            <a:ext cx="5504849" cy="960530"/>
          </a:xfrm>
        </p:spPr>
        <p:txBody>
          <a:bodyPr>
            <a:noAutofit/>
          </a:bodyPr>
          <a:lstStyle/>
          <a:p>
            <a:r>
              <a:rPr lang="en-CA" sz="4000" b="1" dirty="0">
                <a:solidFill>
                  <a:schemeClr val="tx1"/>
                </a:solidFill>
              </a:rPr>
              <a:t>SQL Concepts Used</a:t>
            </a:r>
          </a:p>
        </p:txBody>
      </p:sp>
    </p:spTree>
    <p:extLst>
      <p:ext uri="{BB962C8B-B14F-4D97-AF65-F5344CB8AC3E}">
        <p14:creationId xmlns:p14="http://schemas.microsoft.com/office/powerpoint/2010/main" val="33149446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5951D8-BBC7-FC87-0353-07D4B8D1FA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Data Loading &amp; Verification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610F87-2924-192C-4719-DC9B4D500F5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The initial steps involved loading the data into Microsoft SQL Server.   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dirty="0"/>
          </a:p>
        </p:txBody>
      </p:sp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ADF88D8-3BDD-8514-5E6C-40592E9EE5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8452" y="250437"/>
            <a:ext cx="4052771" cy="31231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0FAA76A-A297-32C5-5B62-92B4DA054E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6981" y="2187966"/>
            <a:ext cx="3348308" cy="33483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105CC95-15A5-11EB-EA24-FC7310A0F5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4870" y="3043050"/>
            <a:ext cx="3627022" cy="363903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Arc 8">
            <a:extLst>
              <a:ext uri="{FF2B5EF4-FFF2-40B4-BE49-F238E27FC236}">
                <a16:creationId xmlns:a16="http://schemas.microsoft.com/office/drawing/2014/main" id="{D243D33B-FDAE-05AE-DE1B-0CB1D43C79A5}"/>
              </a:ext>
            </a:extLst>
          </p:cNvPr>
          <p:cNvSpPr/>
          <p:nvPr/>
        </p:nvSpPr>
        <p:spPr>
          <a:xfrm rot="10800000">
            <a:off x="5163747" y="2653146"/>
            <a:ext cx="1662545" cy="1662545"/>
          </a:xfrm>
          <a:prstGeom prst="arc">
            <a:avLst/>
          </a:prstGeom>
          <a:ln w="19050">
            <a:head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Arc 9">
            <a:extLst>
              <a:ext uri="{FF2B5EF4-FFF2-40B4-BE49-F238E27FC236}">
                <a16:creationId xmlns:a16="http://schemas.microsoft.com/office/drawing/2014/main" id="{92638169-6E26-2320-48F7-A2CC098E61B7}"/>
              </a:ext>
            </a:extLst>
          </p:cNvPr>
          <p:cNvSpPr/>
          <p:nvPr/>
        </p:nvSpPr>
        <p:spPr>
          <a:xfrm rot="10800000">
            <a:off x="7399283" y="4797848"/>
            <a:ext cx="1662545" cy="1662545"/>
          </a:xfrm>
          <a:prstGeom prst="arc">
            <a:avLst/>
          </a:prstGeom>
          <a:ln w="19050">
            <a:head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811761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A86E8-FD3A-5CA7-1080-AF41E6C8C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Data Exploration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7ED424-2470-0C03-04FF-E0062D25987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The data in the new table was verified by querying data with top 1000 rows to ensure accuracy.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This also gives us a quick view of data like null values in this case.</a:t>
            </a:r>
            <a:endParaRPr lang="en-CA" dirty="0"/>
          </a:p>
          <a:p>
            <a:endParaRPr lang="en-CA" dirty="0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BF252FC-B0C1-708F-4AC9-F1063CD530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2793" y="295001"/>
            <a:ext cx="2261778" cy="3507136"/>
          </a:xfrm>
          <a:prstGeom prst="rect">
            <a:avLst/>
          </a:prstGeom>
        </p:spPr>
      </p:pic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2C94435-99ED-9487-F659-9D69B873CA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5816" y="2749004"/>
            <a:ext cx="5339425" cy="3507135"/>
          </a:xfrm>
          <a:prstGeom prst="rect">
            <a:avLst/>
          </a:prstGeom>
        </p:spPr>
      </p:pic>
      <p:sp>
        <p:nvSpPr>
          <p:cNvPr id="7" name="Arc 6">
            <a:extLst>
              <a:ext uri="{FF2B5EF4-FFF2-40B4-BE49-F238E27FC236}">
                <a16:creationId xmlns:a16="http://schemas.microsoft.com/office/drawing/2014/main" id="{4A8686D0-C0F2-3D0B-8423-9557D7E712B2}"/>
              </a:ext>
            </a:extLst>
          </p:cNvPr>
          <p:cNvSpPr/>
          <p:nvPr/>
        </p:nvSpPr>
        <p:spPr>
          <a:xfrm rot="16022228" flipV="1">
            <a:off x="6459233" y="1506381"/>
            <a:ext cx="1911286" cy="2042058"/>
          </a:xfrm>
          <a:prstGeom prst="arc">
            <a:avLst/>
          </a:prstGeom>
          <a:ln w="19050">
            <a:head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927078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25B221-550F-6670-9EE5-7D9FDA3985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42E306-59F6-AF19-27B1-D10987CA8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Data Exploration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552966-5CBA-A13E-94D8-DC21EF85478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A copy of the table was created for editing purposes which ensured source data is not affected.    </a:t>
            </a:r>
          </a:p>
          <a:p>
            <a:endParaRPr lang="en-CA" dirty="0"/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1C34AA6-83E9-419B-4230-0C271A3E2B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2147" y="1702904"/>
            <a:ext cx="6723413" cy="366339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2530360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8F2FF-D7B7-8ECC-603A-5F0C07704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Treating Null Values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3FC53D-FDFF-4118-C320-2B417D1545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2873300"/>
          </a:xfrm>
        </p:spPr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/>
              <a:t>Queried </a:t>
            </a:r>
            <a:r>
              <a:rPr lang="en-US" sz="1600" dirty="0" err="1"/>
              <a:t>PropertyAddress</a:t>
            </a:r>
            <a:r>
              <a:rPr lang="en-US" sz="1600" dirty="0"/>
              <a:t> </a:t>
            </a:r>
            <a:r>
              <a:rPr lang="en-US" sz="1600" dirty="0" err="1"/>
              <a:t>columnto</a:t>
            </a:r>
            <a:r>
              <a:rPr lang="en-US" sz="1600" dirty="0"/>
              <a:t> check the number of missing values (null values).   </a:t>
            </a:r>
          </a:p>
        </p:txBody>
      </p:sp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D6705CA-B781-52C4-EF13-BAC60D9671E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53297" b="80992"/>
          <a:stretch/>
        </p:blipFill>
        <p:spPr>
          <a:xfrm>
            <a:off x="4908988" y="235812"/>
            <a:ext cx="6317812" cy="167659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8BB2945-E8CB-0464-1635-BBD35F96BD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62724" y="1681303"/>
            <a:ext cx="3286302" cy="466503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Arc 9">
            <a:extLst>
              <a:ext uri="{FF2B5EF4-FFF2-40B4-BE49-F238E27FC236}">
                <a16:creationId xmlns:a16="http://schemas.microsoft.com/office/drawing/2014/main" id="{A1035B38-222D-727D-717A-87493ED19A46}"/>
              </a:ext>
            </a:extLst>
          </p:cNvPr>
          <p:cNvSpPr/>
          <p:nvPr/>
        </p:nvSpPr>
        <p:spPr>
          <a:xfrm rot="10800000">
            <a:off x="6405349" y="1380505"/>
            <a:ext cx="1662545" cy="1662545"/>
          </a:xfrm>
          <a:prstGeom prst="arc">
            <a:avLst/>
          </a:prstGeom>
          <a:ln w="19050">
            <a:head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343378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B3B7B4-6CD7-1F52-C85D-76314B59CB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A3365-1ECB-4002-F65D-1CC062D2E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Treating Null Values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B4CEF6-34A8-0FBB-18DC-6402E611A1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649298"/>
          </a:xfrm>
        </p:spPr>
        <p:txBody>
          <a:bodyPr>
            <a:normAutofit lnSpcReduction="10000"/>
          </a:bodyPr>
          <a:lstStyle/>
          <a:p>
            <a:r>
              <a:rPr lang="en-US" sz="1600" dirty="0"/>
              <a:t>Missing values in the </a:t>
            </a:r>
            <a:r>
              <a:rPr lang="en-US" sz="1600" dirty="0" err="1"/>
              <a:t>PropertyAddress</a:t>
            </a:r>
            <a:r>
              <a:rPr lang="en-US" sz="1600" dirty="0"/>
              <a:t> column were populated in 3 steps –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/>
              <a:t>Checked for the duplicate </a:t>
            </a:r>
            <a:r>
              <a:rPr lang="en-US" sz="1600" dirty="0" err="1"/>
              <a:t>parcelID</a:t>
            </a:r>
            <a:r>
              <a:rPr lang="en-US" sz="1600" dirty="0"/>
              <a:t> and their respective Property addresses.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/>
              <a:t>It was observed that if the </a:t>
            </a:r>
            <a:r>
              <a:rPr lang="en-US" sz="1600" dirty="0" err="1"/>
              <a:t>ParcelID</a:t>
            </a:r>
            <a:r>
              <a:rPr lang="en-US" sz="1600" dirty="0"/>
              <a:t> is the same, the address is also the same, and this logic was used to fill in the null values.   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/>
              <a:t>after executing update statement, there were no null values in the address column. </a:t>
            </a:r>
            <a:endParaRPr lang="en-CA" sz="1600" dirty="0"/>
          </a:p>
        </p:txBody>
      </p:sp>
      <p:sp>
        <p:nvSpPr>
          <p:cNvPr id="10" name="Arc 9">
            <a:extLst>
              <a:ext uri="{FF2B5EF4-FFF2-40B4-BE49-F238E27FC236}">
                <a16:creationId xmlns:a16="http://schemas.microsoft.com/office/drawing/2014/main" id="{00909E4D-3E10-0A8E-00B8-16089102AB87}"/>
              </a:ext>
            </a:extLst>
          </p:cNvPr>
          <p:cNvSpPr/>
          <p:nvPr/>
        </p:nvSpPr>
        <p:spPr>
          <a:xfrm rot="13283328">
            <a:off x="4800610" y="2550527"/>
            <a:ext cx="1662545" cy="1662545"/>
          </a:xfrm>
          <a:prstGeom prst="arc">
            <a:avLst/>
          </a:prstGeom>
          <a:ln w="19050">
            <a:head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3DDA80-886B-536B-3589-B46D6A365C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0855" y="216003"/>
            <a:ext cx="5627053" cy="316579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6372D40-44DD-8B36-113E-D3B425E050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5359" y="3547235"/>
            <a:ext cx="4256608" cy="221254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Picture 1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5107BD3-7C26-6122-56AD-96E1F3C8ADF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75220"/>
          <a:stretch/>
        </p:blipFill>
        <p:spPr>
          <a:xfrm>
            <a:off x="5812900" y="5868783"/>
            <a:ext cx="5072058" cy="88221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" name="Arc 13">
            <a:extLst>
              <a:ext uri="{FF2B5EF4-FFF2-40B4-BE49-F238E27FC236}">
                <a16:creationId xmlns:a16="http://schemas.microsoft.com/office/drawing/2014/main" id="{89AE5C04-E435-BFE8-CF3E-DA60D9DFA0C5}"/>
              </a:ext>
            </a:extLst>
          </p:cNvPr>
          <p:cNvSpPr/>
          <p:nvPr/>
        </p:nvSpPr>
        <p:spPr>
          <a:xfrm rot="16371882" flipV="1">
            <a:off x="8506036" y="4722828"/>
            <a:ext cx="1911286" cy="2042058"/>
          </a:xfrm>
          <a:prstGeom prst="arc">
            <a:avLst/>
          </a:prstGeom>
          <a:ln w="19050">
            <a:head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037528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7799D3-F569-1B31-C8D9-35AB0AD23F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F347D-B03D-9404-3365-BCB2EC1D5B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Data Extraction and Adjustment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7F0A7DE-DD0A-F5C0-78C5-4E3AC0A277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10031" y="895403"/>
            <a:ext cx="5927725" cy="2147647"/>
          </a:xfrm>
          <a:ln>
            <a:solidFill>
              <a:schemeClr val="tx1"/>
            </a:solidFill>
          </a:ln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3B9ACE-7B1B-983C-F89C-8251BEC7E4F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rgbClr val="FFFFFF"/>
                </a:solidFill>
                <a:effectLst/>
                <a:latin typeface="Franklin Gothic Book" panose="020B0503020102020204" pitchFamily="34" charset="0"/>
              </a:rPr>
              <a:t>This phase is essential because it enables us to extract the city, which can then be utilized for meaningful analysis and visualization steps.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CA" dirty="0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9AD5392-6BFB-2CB7-CD59-D0F80DD938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0031" y="3597573"/>
            <a:ext cx="5943600" cy="14986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63A5CF4-2903-E6E4-8D32-07E25D46749F}"/>
              </a:ext>
            </a:extLst>
          </p:cNvPr>
          <p:cNvSpPr/>
          <p:nvPr/>
        </p:nvSpPr>
        <p:spPr>
          <a:xfrm>
            <a:off x="10082622" y="3675767"/>
            <a:ext cx="1235349" cy="154098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Arc 8">
            <a:extLst>
              <a:ext uri="{FF2B5EF4-FFF2-40B4-BE49-F238E27FC236}">
                <a16:creationId xmlns:a16="http://schemas.microsoft.com/office/drawing/2014/main" id="{CE5A1B17-1CF7-9362-2DD0-99B0C1FFE870}"/>
              </a:ext>
            </a:extLst>
          </p:cNvPr>
          <p:cNvSpPr/>
          <p:nvPr/>
        </p:nvSpPr>
        <p:spPr>
          <a:xfrm rot="18451925" flipV="1">
            <a:off x="9662657" y="2407971"/>
            <a:ext cx="1911286" cy="2042058"/>
          </a:xfrm>
          <a:prstGeom prst="arc">
            <a:avLst/>
          </a:prstGeom>
          <a:ln w="19050">
            <a:head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44155668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F5B7AB07-F859-4656-A1C1-DAFCFA0ACA4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  <_ip_UnifiedCompliancePolicyUIAction xmlns="http://schemas.microsoft.com/sharepoint/v3" xsi:nil="true"/>
    <Image xmlns="71af3243-3dd4-4a8d-8c0d-dd76da1f02a5">
      <Url xsi:nil="true"/>
      <Description xsi:nil="true"/>
    </Image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03EEFF0-FB57-4CB4-8BFC-DF397689E2ED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2957789-34B8-480C-AF9B-3EB54B9E5C9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{16F1F244-24F4-4CBE-BBBA-6DEAAA50220B}tf22712842_win32</Template>
  <TotalTime>286</TotalTime>
  <Words>730</Words>
  <Application>Microsoft Office PowerPoint</Application>
  <PresentationFormat>Widescreen</PresentationFormat>
  <Paragraphs>56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Bookman Old Style</vt:lpstr>
      <vt:lpstr>Calibri</vt:lpstr>
      <vt:lpstr>Franklin Gothic Book</vt:lpstr>
      <vt:lpstr>Wingdings</vt:lpstr>
      <vt:lpstr>Custom</vt:lpstr>
      <vt:lpstr>Nashville Housing Data Cleaning Project</vt:lpstr>
      <vt:lpstr>Project Objective</vt:lpstr>
      <vt:lpstr>SQL Concepts Used</vt:lpstr>
      <vt:lpstr>Data Loading &amp; Verification</vt:lpstr>
      <vt:lpstr>Data Exploration</vt:lpstr>
      <vt:lpstr>Data Exploration</vt:lpstr>
      <vt:lpstr>Treating Null Values</vt:lpstr>
      <vt:lpstr>Treating Null Values</vt:lpstr>
      <vt:lpstr>Data Extraction and Adjustment</vt:lpstr>
      <vt:lpstr>Data Standardization</vt:lpstr>
      <vt:lpstr>Handling Duplicates</vt:lpstr>
      <vt:lpstr>Handling Duplicates</vt:lpstr>
      <vt:lpstr>Dropping Columns</vt:lpstr>
      <vt:lpstr>Project Learnings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Shobhita Sohal</dc:creator>
  <cp:lastModifiedBy>Shobhita Sohal</cp:lastModifiedBy>
  <cp:revision>12</cp:revision>
  <dcterms:created xsi:type="dcterms:W3CDTF">2025-03-23T17:04:04Z</dcterms:created>
  <dcterms:modified xsi:type="dcterms:W3CDTF">2025-03-23T21:50:49Z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